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307" r:id="rId4"/>
    <p:sldId id="308" r:id="rId5"/>
    <p:sldId id="309" r:id="rId6"/>
    <p:sldId id="310" r:id="rId7"/>
    <p:sldId id="302" r:id="rId8"/>
    <p:sldId id="324" r:id="rId9"/>
    <p:sldId id="290" r:id="rId10"/>
    <p:sldId id="289" r:id="rId11"/>
    <p:sldId id="292" r:id="rId12"/>
    <p:sldId id="297" r:id="rId13"/>
    <p:sldId id="298" r:id="rId14"/>
    <p:sldId id="296" r:id="rId15"/>
    <p:sldId id="299" r:id="rId16"/>
    <p:sldId id="259" r:id="rId17"/>
    <p:sldId id="293" r:id="rId18"/>
    <p:sldId id="322" r:id="rId19"/>
    <p:sldId id="301" r:id="rId20"/>
    <p:sldId id="321" r:id="rId21"/>
    <p:sldId id="327" r:id="rId22"/>
    <p:sldId id="311" r:id="rId23"/>
    <p:sldId id="304" r:id="rId24"/>
    <p:sldId id="305" r:id="rId25"/>
    <p:sldId id="306" r:id="rId26"/>
    <p:sldId id="303" r:id="rId27"/>
    <p:sldId id="314" r:id="rId28"/>
    <p:sldId id="315" r:id="rId29"/>
    <p:sldId id="313" r:id="rId30"/>
    <p:sldId id="316" r:id="rId31"/>
    <p:sldId id="271" r:id="rId32"/>
    <p:sldId id="320" r:id="rId33"/>
    <p:sldId id="319" r:id="rId34"/>
    <p:sldId id="323" r:id="rId35"/>
    <p:sldId id="325" r:id="rId36"/>
    <p:sldId id="333" r:id="rId37"/>
    <p:sldId id="328" r:id="rId38"/>
    <p:sldId id="329" r:id="rId39"/>
    <p:sldId id="331" r:id="rId40"/>
    <p:sldId id="330" r:id="rId41"/>
    <p:sldId id="332" r:id="rId42"/>
    <p:sldId id="279" r:id="rId43"/>
    <p:sldId id="334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2D2B39-1F46-46EE-B237-4570BCC3AD47}">
  <a:tblStyle styleId="{942D2B39-1F46-46EE-B237-4570BCC3AD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1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1004-2567-6841-96AB-C5E47620F0AB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4A910-1CC3-644D-9560-ED7135EDB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5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77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894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89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092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72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970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656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093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955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987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259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014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35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5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51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E064781-AD55-6444-A9F0-E9A86199A0AA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C14F-E5E3-E545-A3A9-9C46CD4D9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1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tiff"/><Relationship Id="rId5" Type="http://schemas.openxmlformats.org/officeDocument/2006/relationships/image" Target="../media/image26.gi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2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3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5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Relationship Id="rId3" Type="http://schemas.openxmlformats.org/officeDocument/2006/relationships/image" Target="../media/image5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png"/><Relationship Id="rId10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080961" y="1919089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Introduction to Reinforcement Learning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2833FA-66BB-C449-8AE0-E17602166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C758BE0-6F9C-194D-9589-AA807ABB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6" y="108486"/>
            <a:ext cx="8728364" cy="49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5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860" y="3797083"/>
            <a:ext cx="5099188" cy="1028580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xmlns="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2351316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33CD3C1-7AD0-0145-A123-DA4FA2AD7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xmlns="" id="{473F0057-E2D8-EA45-BC65-61C70E9C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397497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0FADFB1-B1DF-E249-B179-8BB63E6A818A}"/>
              </a:ext>
            </a:extLst>
          </p:cNvPr>
          <p:cNvSpPr txBox="1"/>
          <p:nvPr/>
        </p:nvSpPr>
        <p:spPr>
          <a:xfrm>
            <a:off x="7397496" y="109537"/>
            <a:ext cx="16305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ARTIFICIAL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INTELLIGENCE 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30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642" y="3842959"/>
            <a:ext cx="4797445" cy="967714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xmlns="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232183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0EB0DAC-9E29-DE4C-8B31-A06C6E902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BD0A7A-C804-3F45-8B3A-BFF6766F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77456" cy="5150206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xmlns="" id="{63A994D9-91E1-F947-8E8C-8C795E356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802" y="2373908"/>
            <a:ext cx="1122934" cy="1122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FA2A8B0-353F-4B4C-B8A2-8D82C7CC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64" y="3794023"/>
            <a:ext cx="1214816" cy="106296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991F854-DAF3-9B49-BA41-F0DDAE022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539" y="124263"/>
            <a:ext cx="1779461" cy="95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2ED43DB-FA60-0C49-8BF0-C28440ACD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905" y="1030375"/>
            <a:ext cx="1541375" cy="15413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5F94F4D-10B7-A94D-985D-4810C5572C2E}"/>
              </a:ext>
            </a:extLst>
          </p:cNvPr>
          <p:cNvSpPr/>
          <p:nvPr/>
        </p:nvSpPr>
        <p:spPr>
          <a:xfrm>
            <a:off x="70338" y="4909625"/>
            <a:ext cx="1477108" cy="233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5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24" y="3825073"/>
            <a:ext cx="4737484" cy="955619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xmlns="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1350004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1E02A5A-A27E-EA49-AF2A-DECC59B4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536" y="3839737"/>
            <a:ext cx="4768088" cy="961792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an&#10;&#10;Description automatically generated">
            <a:extLst>
              <a:ext uri="{FF2B5EF4-FFF2-40B4-BE49-F238E27FC236}">
                <a16:creationId xmlns:a16="http://schemas.microsoft.com/office/drawing/2014/main" xmlns="" id="{B50C47F0-88EE-2E43-89D5-D1EA1C587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330338" y="1130174"/>
            <a:ext cx="3465024" cy="1670637"/>
          </a:xfrm>
          <a:prstGeom prst="rect">
            <a:avLst/>
          </a:prstGeom>
        </p:spPr>
      </p:pic>
      <p:sp>
        <p:nvSpPr>
          <p:cNvPr id="11" name="Up Arrow 10">
            <a:extLst>
              <a:ext uri="{FF2B5EF4-FFF2-40B4-BE49-F238E27FC236}">
                <a16:creationId xmlns:a16="http://schemas.microsoft.com/office/drawing/2014/main" xmlns="" id="{D122DF86-763A-9549-8105-9AFC047BBC01}"/>
              </a:ext>
            </a:extLst>
          </p:cNvPr>
          <p:cNvSpPr/>
          <p:nvPr/>
        </p:nvSpPr>
        <p:spPr>
          <a:xfrm rot="5400000">
            <a:off x="6747045" y="1313742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xmlns="" id="{E69BBBA6-3023-484D-B0AF-3C6B292B4093}"/>
              </a:ext>
            </a:extLst>
          </p:cNvPr>
          <p:cNvSpPr/>
          <p:nvPr/>
        </p:nvSpPr>
        <p:spPr>
          <a:xfrm rot="5400000">
            <a:off x="10592481" y="-389247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xmlns="" id="{68E4B031-98C4-2649-BA66-5A711C11254F}"/>
              </a:ext>
            </a:extLst>
          </p:cNvPr>
          <p:cNvSpPr/>
          <p:nvPr/>
        </p:nvSpPr>
        <p:spPr>
          <a:xfrm rot="16200000">
            <a:off x="6725943" y="2244504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382050" y="140166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6" name="Google Shape;262;p16">
            <a:extLst>
              <a:ext uri="{FF2B5EF4-FFF2-40B4-BE49-F238E27FC236}">
                <a16:creationId xmlns:a16="http://schemas.microsoft.com/office/drawing/2014/main" xmlns="" id="{83EFA7F5-1030-1A4B-A493-A3358FE7B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977" y="997566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</a:t>
            </a:r>
            <a:endParaRPr sz="2400" dirty="0"/>
          </a:p>
          <a:p>
            <a:pPr marL="533400" lvl="0" indent="-457200"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en-US" sz="2400" dirty="0"/>
              <a:t>A brief History of AI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AI, ML, DL, RL and Big Data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 to RL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How does RL work ?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 Challenge</a:t>
            </a: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382050" y="997566"/>
            <a:ext cx="51387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F4A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098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52" y="1184222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89" y="1474410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26" y="1854966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687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/>
          </a:p>
        </p:txBody>
      </p:sp>
      <p:pic>
        <p:nvPicPr>
          <p:cNvPr id="3" name="ReinforcementLearning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8894" y="800808"/>
            <a:ext cx="7036904" cy="3958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7691" y="352390"/>
            <a:ext cx="3948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Humanoid learn to walk using RL</a:t>
            </a:r>
          </a:p>
        </p:txBody>
      </p:sp>
    </p:spTree>
    <p:extLst>
      <p:ext uri="{BB962C8B-B14F-4D97-AF65-F5344CB8AC3E}">
        <p14:creationId xmlns:p14="http://schemas.microsoft.com/office/powerpoint/2010/main" val="59756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382050" y="140166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6" name="Google Shape;262;p16">
            <a:extLst>
              <a:ext uri="{FF2B5EF4-FFF2-40B4-BE49-F238E27FC236}">
                <a16:creationId xmlns:a16="http://schemas.microsoft.com/office/drawing/2014/main" xmlns="" id="{83EFA7F5-1030-1A4B-A493-A3358FE7B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977" y="997566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</a:t>
            </a:r>
            <a:endParaRPr sz="2400" dirty="0"/>
          </a:p>
          <a:p>
            <a:pPr marL="533400" lvl="0" indent="-457200"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en-US" sz="2400" dirty="0"/>
              <a:t>A brief History of AI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AI, ML, DL, RL and Big Data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 to RL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How does RL work ?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 Challenge</a:t>
            </a: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382050" y="997566"/>
            <a:ext cx="51387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F4A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20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952"/>
            <a:ext cx="9161005" cy="3927423"/>
          </a:xfrm>
          <a:prstGeom prst="rect">
            <a:avLst/>
          </a:prstGeom>
        </p:spPr>
      </p:pic>
      <p:sp>
        <p:nvSpPr>
          <p:cNvPr id="5" name="Google Shape;240;p13"/>
          <p:cNvSpPr txBox="1">
            <a:spLocks/>
          </p:cNvSpPr>
          <p:nvPr/>
        </p:nvSpPr>
        <p:spPr>
          <a:xfrm>
            <a:off x="1666900" y="-279848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/>
              <a:t>It all started with baby steps</a:t>
            </a:r>
          </a:p>
        </p:txBody>
      </p:sp>
    </p:spTree>
    <p:extLst>
      <p:ext uri="{BB962C8B-B14F-4D97-AF65-F5344CB8AC3E}">
        <p14:creationId xmlns:p14="http://schemas.microsoft.com/office/powerpoint/2010/main" val="101519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780317" y="2801319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HOW REINFORCEMENT</a:t>
            </a:r>
            <a:br>
              <a:rPr lang="en-US" sz="3200"/>
            </a:br>
            <a:r>
              <a:rPr lang="en-US" sz="3200"/>
              <a:t>LEARNING</a:t>
            </a:r>
            <a:br>
              <a:rPr lang="en-US" sz="3200"/>
            </a:br>
            <a:r>
              <a:rPr lang="en-US" sz="3200"/>
              <a:t> </a:t>
            </a:r>
            <a:r>
              <a:rPr lang="en-US" sz="3200" dirty="0"/>
              <a:t>WORKS </a:t>
            </a:r>
            <a:br>
              <a:rPr lang="en-US" sz="3200" dirty="0"/>
            </a:br>
            <a:r>
              <a:rPr lang="en-US" sz="3200" dirty="0"/>
              <a:t>?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516469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554636" y="2572088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</a:rPr>
              <a:t>Reinforcement Learning is nothing but learning from mistakes</a:t>
            </a:r>
            <a:endParaRPr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5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23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34" y="1668001"/>
            <a:ext cx="4093359" cy="179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6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24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40" y="1582716"/>
            <a:ext cx="6975420" cy="20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47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25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66" y="1409075"/>
            <a:ext cx="6814725" cy="23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4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" name="Google Shape;240;p13"/>
          <p:cNvSpPr txBox="1">
            <a:spLocks/>
          </p:cNvSpPr>
          <p:nvPr/>
        </p:nvSpPr>
        <p:spPr>
          <a:xfrm>
            <a:off x="1901079" y="315141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Introduction to Reinforcement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51"/>
            <a:ext cx="8984673" cy="523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26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27</a:t>
            </a:fld>
            <a:endParaRPr lang="uk-UA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01202" y="454490"/>
            <a:ext cx="2122500" cy="10145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Q Learning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631"/>
            <a:ext cx="4556606" cy="37721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1587" y="1469036"/>
            <a:ext cx="337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Goal : To reach the ”END”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2839" y="2303697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Bomb: “GAME OVER”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01587" y="3138358"/>
            <a:ext cx="3573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Power up : ADDS one to life</a:t>
            </a:r>
          </a:p>
        </p:txBody>
      </p:sp>
    </p:spTree>
    <p:extLst>
      <p:ext uri="{BB962C8B-B14F-4D97-AF65-F5344CB8AC3E}">
        <p14:creationId xmlns:p14="http://schemas.microsoft.com/office/powerpoint/2010/main" val="1457607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28</a:t>
            </a:fld>
            <a:endParaRPr lang="uk-UA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01202" y="454490"/>
            <a:ext cx="2122500" cy="10145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Q Learning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0" y="1154243"/>
            <a:ext cx="4091924" cy="34329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1058" y="576643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4 Actions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90758" y="1469036"/>
            <a:ext cx="367921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RULES: </a:t>
            </a:r>
          </a:p>
          <a:p>
            <a:endParaRPr lang="en-US" sz="2000" b="1" u="sng" dirty="0"/>
          </a:p>
          <a:p>
            <a:r>
              <a:rPr lang="en-US" sz="2000" b="1" u="sng" dirty="0"/>
              <a:t>START WITH 8 POINTS</a:t>
            </a:r>
          </a:p>
          <a:p>
            <a:endParaRPr lang="en-US" sz="2000" b="1" u="sng" dirty="0"/>
          </a:p>
          <a:p>
            <a:r>
              <a:rPr lang="en-US" sz="2000" b="1" u="sng" dirty="0"/>
              <a:t>LOSE A POINT EVERY STEP</a:t>
            </a:r>
          </a:p>
          <a:p>
            <a:endParaRPr lang="en-US" sz="2000" b="1" u="sng" dirty="0"/>
          </a:p>
          <a:p>
            <a:r>
              <a:rPr lang="en-US" sz="2000" b="1" u="sng" dirty="0"/>
              <a:t>BOMB: -100 POINTS</a:t>
            </a:r>
          </a:p>
          <a:p>
            <a:endParaRPr lang="en-US" sz="2000" b="1" u="sng" dirty="0"/>
          </a:p>
          <a:p>
            <a:r>
              <a:rPr lang="en-US" sz="2000" b="1" u="sng" dirty="0"/>
              <a:t>POWER: +1 POINT</a:t>
            </a:r>
          </a:p>
          <a:p>
            <a:endParaRPr lang="en-US" sz="2000" b="1" u="sng" dirty="0"/>
          </a:p>
          <a:p>
            <a:r>
              <a:rPr lang="en-US" sz="2000" b="1" u="sng" dirty="0"/>
              <a:t>END : +100 POINTS</a:t>
            </a:r>
          </a:p>
        </p:txBody>
      </p:sp>
    </p:spTree>
    <p:extLst>
      <p:ext uri="{BB962C8B-B14F-4D97-AF65-F5344CB8AC3E}">
        <p14:creationId xmlns:p14="http://schemas.microsoft.com/office/powerpoint/2010/main" val="101000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086"/>
            <a:ext cx="8634334" cy="354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5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9913" cy="18449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6389" y="2674658"/>
            <a:ext cx="4988866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Intelligence demonstrated </a:t>
            </a:r>
          </a:p>
          <a:p>
            <a:r>
              <a:rPr lang="en-US" sz="3200" dirty="0">
                <a:solidFill>
                  <a:srgbClr val="002060"/>
                </a:solidFill>
              </a:rPr>
              <a:t>by machines</a:t>
            </a:r>
          </a:p>
          <a:p>
            <a:r>
              <a:rPr lang="en" sz="4000" dirty="0">
                <a:solidFill>
                  <a:srgbClr val="002060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01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2" y="554635"/>
            <a:ext cx="9079115" cy="41075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5771" y="1259172"/>
            <a:ext cx="584616" cy="6145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85782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78" name="Google Shape;378;p28"/>
          <p:cNvSpPr txBox="1">
            <a:spLocks noGrp="1"/>
          </p:cNvSpPr>
          <p:nvPr>
            <p:ph type="subTitle" idx="4294967295"/>
          </p:nvPr>
        </p:nvSpPr>
        <p:spPr>
          <a:xfrm>
            <a:off x="695969" y="2405323"/>
            <a:ext cx="77724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Whoa! </a:t>
            </a:r>
            <a:r>
              <a:rPr lang="en-US" dirty="0"/>
              <a:t>That</a:t>
            </a:r>
            <a:r>
              <a:rPr lang="mr-IN" dirty="0"/>
              <a:t>’</a:t>
            </a:r>
            <a:r>
              <a:rPr lang="en-US" dirty="0"/>
              <a:t>s bit complicated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1" y="1410466"/>
            <a:ext cx="8703937" cy="492919"/>
          </a:xfrm>
          <a:prstGeom prst="rect">
            <a:avLst/>
          </a:prstGeom>
        </p:spPr>
      </p:pic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89673" y="3189548"/>
            <a:ext cx="1764553" cy="12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48525" y="759387"/>
            <a:ext cx="3916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Bellman equation</a:t>
            </a:r>
            <a:endParaRPr lang="en-US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0" y="1423028"/>
            <a:ext cx="8703937" cy="4929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8525" y="759387"/>
            <a:ext cx="3916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Bellman equation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8" y="120877"/>
            <a:ext cx="8913800" cy="46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06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0" y="-1"/>
            <a:ext cx="8019886" cy="4807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710" y="269823"/>
            <a:ext cx="2062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2060"/>
                </a:solidFill>
              </a:rPr>
              <a:t>Q ALGORITHM</a:t>
            </a:r>
          </a:p>
        </p:txBody>
      </p:sp>
    </p:spTree>
    <p:extLst>
      <p:ext uri="{BB962C8B-B14F-4D97-AF65-F5344CB8AC3E}">
        <p14:creationId xmlns:p14="http://schemas.microsoft.com/office/powerpoint/2010/main" val="1601757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34</a:t>
            </a:fld>
            <a:endParaRPr lang="uk-UA"/>
          </a:p>
        </p:txBody>
      </p:sp>
      <p:pic>
        <p:nvPicPr>
          <p:cNvPr id="5124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6285"/>
            <a:ext cx="2776328" cy="150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23279" y="329783"/>
            <a:ext cx="3573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BIG </a:t>
            </a:r>
            <a:r>
              <a:rPr lang="en-US" sz="2800"/>
              <a:t>PLAYERS IN RL</a:t>
            </a:r>
            <a:endParaRPr lang="en-US" sz="2800" dirty="0"/>
          </a:p>
        </p:txBody>
      </p:sp>
      <p:pic>
        <p:nvPicPr>
          <p:cNvPr id="5126" name="Picture 6" descr="mage result for deepmi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12" y="1626053"/>
            <a:ext cx="2018675" cy="100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mage result for TESLA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4" name="Picture 14" descr="mage result for rbc capital marke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171" y="1580078"/>
            <a:ext cx="2261000" cy="114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262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35</a:t>
            </a:fld>
            <a:endParaRPr lang="uk-UA"/>
          </a:p>
        </p:txBody>
      </p:sp>
      <p:pic>
        <p:nvPicPr>
          <p:cNvPr id="5124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6285"/>
            <a:ext cx="2776328" cy="150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23279" y="329783"/>
            <a:ext cx="3573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BIG </a:t>
            </a:r>
            <a:r>
              <a:rPr lang="en-US" sz="2800"/>
              <a:t>PLAYERS IN RL</a:t>
            </a:r>
            <a:endParaRPr lang="en-US" sz="2800" dirty="0"/>
          </a:p>
        </p:txBody>
      </p:sp>
      <p:pic>
        <p:nvPicPr>
          <p:cNvPr id="5126" name="Picture 6" descr="mage result for deepmi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12" y="1626053"/>
            <a:ext cx="2018675" cy="100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mage result for TESLA logo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4" name="Picture 14" descr="mage result for rbc capital marke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171" y="1580078"/>
            <a:ext cx="2261000" cy="114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mage result for openai dot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25507"/>
            <a:ext cx="2627426" cy="14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984" y="3325507"/>
            <a:ext cx="2702848" cy="14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raw.githubusercontent.com/dhanush-ai1990/EnronDataSetAnalysis/master/Screen%20Shot%202018-11-22%20at%2011.55.36%20P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55" y="3325508"/>
            <a:ext cx="2968487" cy="14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121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487018" y="1515097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FFFFFF"/>
                </a:solidFill>
              </a:rPr>
              <a:t>11 Billion Notional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378" name="Google Shape;378;p28"/>
          <p:cNvSpPr txBox="1">
            <a:spLocks noGrp="1"/>
          </p:cNvSpPr>
          <p:nvPr>
            <p:ph type="subTitle" idx="4294967295"/>
          </p:nvPr>
        </p:nvSpPr>
        <p:spPr>
          <a:xfrm>
            <a:off x="487018" y="2849977"/>
            <a:ext cx="77724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Whoa! That’s a big number, aren’t you proud?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5973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37</a:t>
            </a:fld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809469" y="1499016"/>
            <a:ext cx="3711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2060"/>
                </a:solidFill>
              </a:rPr>
              <a:t>Q LEARNING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2060"/>
                </a:solidFill>
              </a:rPr>
              <a:t>DOUBLE Q LEARNING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2060"/>
                </a:solidFill>
              </a:rPr>
              <a:t>ADVANTAGE ACTOR CRITIC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2060"/>
                </a:solidFill>
              </a:rPr>
              <a:t>RAINBOW RL</a:t>
            </a:r>
          </a:p>
          <a:p>
            <a:pPr marL="342900" indent="-342900">
              <a:buFont typeface="+mj-lt"/>
              <a:buAutoNum type="arabicPeriod"/>
            </a:pPr>
            <a:endParaRPr lang="en-US" sz="1800" b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olidFill>
                  <a:srgbClr val="002060"/>
                </a:solidFill>
              </a:rPr>
              <a:t>CURIOUSITY DRIVEN RL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8406" y="539646"/>
            <a:ext cx="7388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 MANY ALGORITHMS OUT THERE</a:t>
            </a:r>
          </a:p>
        </p:txBody>
      </p:sp>
    </p:spTree>
    <p:extLst>
      <p:ext uri="{BB962C8B-B14F-4D97-AF65-F5344CB8AC3E}">
        <p14:creationId xmlns:p14="http://schemas.microsoft.com/office/powerpoint/2010/main" val="1444539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382050" y="140166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6" name="Google Shape;262;p16">
            <a:extLst>
              <a:ext uri="{FF2B5EF4-FFF2-40B4-BE49-F238E27FC236}">
                <a16:creationId xmlns:a16="http://schemas.microsoft.com/office/drawing/2014/main" xmlns="" id="{83EFA7F5-1030-1A4B-A493-A3358FE7B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977" y="997566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</a:t>
            </a:r>
            <a:endParaRPr sz="2400" dirty="0"/>
          </a:p>
          <a:p>
            <a:pPr marL="533400" lvl="0" indent="-457200"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en-US" sz="2400" dirty="0"/>
              <a:t>A brief History of AI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AI, ML, DL, RL and Big Data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 to RL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How does RL work ?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 Challenge</a:t>
            </a: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382050" y="997566"/>
            <a:ext cx="51387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F4A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098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52" y="1184222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89" y="1474410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26" y="1854966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814" y="2238909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251" y="2588016"/>
            <a:ext cx="390875" cy="3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27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1242" y="1723259"/>
            <a:ext cx="3891300" cy="1159800"/>
          </a:xfrm>
        </p:spPr>
        <p:txBody>
          <a:bodyPr/>
          <a:lstStyle/>
          <a:p>
            <a:r>
              <a:rPr lang="en-US" dirty="0"/>
              <a:t>BATTLE SNAKE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1242" y="2815072"/>
            <a:ext cx="3891300" cy="784800"/>
          </a:xfrm>
        </p:spPr>
        <p:txBody>
          <a:bodyPr/>
          <a:lstStyle/>
          <a:p>
            <a:r>
              <a:rPr lang="en-US"/>
              <a:t>AI CHALLENGE</a:t>
            </a:r>
          </a:p>
        </p:txBody>
      </p:sp>
      <p:pic>
        <p:nvPicPr>
          <p:cNvPr id="9218" name="Picture 2" descr="mage result for battle snake ai challe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2" y="229018"/>
            <a:ext cx="3336201" cy="18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age result for Victoria 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69" y="2781751"/>
            <a:ext cx="2590176" cy="207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3900" y="3257221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 2019</a:t>
            </a:r>
            <a:r>
              <a:rPr lang="en-US"/>
              <a:t>, Victoria BC</a:t>
            </a:r>
          </a:p>
        </p:txBody>
      </p:sp>
    </p:spTree>
    <p:extLst>
      <p:ext uri="{BB962C8B-B14F-4D97-AF65-F5344CB8AC3E}">
        <p14:creationId xmlns:p14="http://schemas.microsoft.com/office/powerpoint/2010/main" val="21613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9913" cy="1844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31" y="1844951"/>
            <a:ext cx="2996704" cy="299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62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40</a:t>
            </a:fld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2718203" y="352390"/>
            <a:ext cx="403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BATTLE SNAKE AI CHALLENGE</a:t>
            </a:r>
          </a:p>
        </p:txBody>
      </p:sp>
      <p:pic>
        <p:nvPicPr>
          <p:cNvPr id="3" name="final_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4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e result for No entry"/>
          <p:cNvPicPr>
            <a:picLocks noChangeAspect="1" noChangeArrowheads="1"/>
          </p:cNvPicPr>
          <p:nvPr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032" y="112847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u="sng" dirty="0"/>
              <a:t>CHALLENGE</a:t>
            </a:r>
          </a:p>
          <a:p>
            <a:pPr algn="ctr"/>
            <a:endParaRPr lang="en-US" b="1" u="sng" dirty="0"/>
          </a:p>
          <a:p>
            <a:pPr algn="ctr"/>
            <a:r>
              <a:rPr lang="en-US" b="1" dirty="0"/>
              <a:t>BUILD AN AI SNAKE USING ANY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41</a:t>
            </a:fld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34715" y="666814"/>
            <a:ext cx="3185487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>
              <a:buFont typeface="+mj-lt"/>
              <a:buAutoNum type="arabicPeriod"/>
              <a:defRPr sz="1800" b="1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Min-Max</a:t>
            </a:r>
          </a:p>
          <a:p>
            <a:endParaRPr lang="en-US" dirty="0"/>
          </a:p>
          <a:p>
            <a:r>
              <a:rPr lang="en-US" dirty="0"/>
              <a:t>A* Search</a:t>
            </a:r>
          </a:p>
          <a:p>
            <a:endParaRPr lang="en-US" dirty="0"/>
          </a:p>
          <a:p>
            <a:r>
              <a:rPr lang="en-US" dirty="0"/>
              <a:t>Genetic Algorithm</a:t>
            </a:r>
          </a:p>
          <a:p>
            <a:endParaRPr lang="en-US" dirty="0"/>
          </a:p>
          <a:p>
            <a:r>
              <a:rPr lang="en-US" dirty="0"/>
              <a:t>Reinforcement Learning</a:t>
            </a:r>
          </a:p>
          <a:p>
            <a:endParaRPr lang="en-US" dirty="0"/>
          </a:p>
          <a:p>
            <a:r>
              <a:rPr lang="en-US" dirty="0"/>
              <a:t>Bread-First</a:t>
            </a:r>
          </a:p>
          <a:p>
            <a:endParaRPr lang="en-US" dirty="0"/>
          </a:p>
          <a:p>
            <a:r>
              <a:rPr lang="en-US" dirty="0"/>
              <a:t>Depth First</a:t>
            </a:r>
          </a:p>
          <a:p>
            <a:endParaRPr lang="en-US" dirty="0"/>
          </a:p>
          <a:p>
            <a:r>
              <a:rPr lang="en-US" dirty="0"/>
              <a:t>Beam Search</a:t>
            </a:r>
          </a:p>
          <a:p>
            <a:endParaRPr lang="en-US" dirty="0"/>
          </a:p>
          <a:p>
            <a:r>
              <a:rPr lang="en-US" dirty="0"/>
              <a:t>Evolutionary </a:t>
            </a:r>
            <a:r>
              <a:rPr lang="en-US" dirty="0" err="1"/>
              <a:t>Algo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8820" y="205149"/>
            <a:ext cx="3432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CHOOSE YOUR ALGO</a:t>
            </a:r>
          </a:p>
        </p:txBody>
      </p:sp>
      <p:sp>
        <p:nvSpPr>
          <p:cNvPr id="5" name="Oval 4"/>
          <p:cNvSpPr/>
          <p:nvPr/>
        </p:nvSpPr>
        <p:spPr>
          <a:xfrm>
            <a:off x="3546116" y="1349115"/>
            <a:ext cx="2467332" cy="2458386"/>
          </a:xfrm>
          <a:prstGeom prst="ellipse">
            <a:avLst/>
          </a:prstGeom>
          <a:solidFill>
            <a:schemeClr val="lt1">
              <a:alpha val="38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 DATA</a:t>
            </a:r>
          </a:p>
          <a:p>
            <a:pPr algn="ctr"/>
            <a:r>
              <a:rPr lang="en-US" sz="1600" b="1" dirty="0"/>
              <a:t>SCIENCE</a:t>
            </a:r>
          </a:p>
          <a:p>
            <a:pPr algn="ctr"/>
            <a:r>
              <a:rPr lang="en-US" sz="1600" b="1" dirty="0"/>
              <a:t>NEEDED</a:t>
            </a:r>
          </a:p>
        </p:txBody>
      </p:sp>
    </p:spTree>
    <p:extLst>
      <p:ext uri="{BB962C8B-B14F-4D97-AF65-F5344CB8AC3E}">
        <p14:creationId xmlns:p14="http://schemas.microsoft.com/office/powerpoint/2010/main" val="1085688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63304" y="1684728"/>
            <a:ext cx="48641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175846" y="2779370"/>
            <a:ext cx="48641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43</a:t>
            </a:fld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1394935" y="3627620"/>
            <a:ext cx="72651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DO NOT OWN COPY RIGHT FOR ANY OF THE IMAGES ON THIS PRESENTATION. </a:t>
            </a:r>
          </a:p>
          <a:p>
            <a:r>
              <a:rPr lang="en-US" dirty="0"/>
              <a:t>ALL COPY RIGHTS BELONG TO PEOPLE WHO CREATED IT AND UPLOADED TO </a:t>
            </a:r>
          </a:p>
          <a:p>
            <a:r>
              <a:rPr lang="en-US" dirty="0"/>
              <a:t>THE INTERNET. SO PLEASE DON</a:t>
            </a:r>
            <a:r>
              <a:rPr lang="mr-IN" dirty="0"/>
              <a:t>’</a:t>
            </a:r>
            <a:r>
              <a:rPr lang="en-US" dirty="0"/>
              <a:t>T REPORT ME.</a:t>
            </a:r>
          </a:p>
        </p:txBody>
      </p:sp>
      <p:pic>
        <p:nvPicPr>
          <p:cNvPr id="4100" name="Picture 4" descr="mage result for no rights reserv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50" y="164892"/>
            <a:ext cx="33528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38" y="1718607"/>
            <a:ext cx="1914718" cy="168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40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5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9913" cy="1844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47" y="2758199"/>
            <a:ext cx="1945501" cy="1945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53" y="558121"/>
            <a:ext cx="2393090" cy="1794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5175"/>
            <a:ext cx="3143688" cy="17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51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9913" cy="1844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47" y="2758199"/>
            <a:ext cx="1945501" cy="1945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53" y="558121"/>
            <a:ext cx="2393090" cy="1794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5175"/>
            <a:ext cx="3143688" cy="1768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26" y="3375175"/>
            <a:ext cx="3041373" cy="17683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26" y="50"/>
            <a:ext cx="3041373" cy="19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2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574515" y="1677566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FFFF"/>
                </a:solidFill>
              </a:rPr>
              <a:t>What about AI in real life ?</a:t>
            </a:r>
            <a:endParaRPr sz="5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9519" y="3299481"/>
            <a:ext cx="4522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Lets guess a few examples</a:t>
            </a:r>
          </a:p>
        </p:txBody>
      </p:sp>
    </p:spTree>
    <p:extLst>
      <p:ext uri="{BB962C8B-B14F-4D97-AF65-F5344CB8AC3E}">
        <p14:creationId xmlns:p14="http://schemas.microsoft.com/office/powerpoint/2010/main" val="182811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5" y="510261"/>
            <a:ext cx="1804731" cy="1708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91" y="510261"/>
            <a:ext cx="1825616" cy="1728785"/>
          </a:xfrm>
          <a:prstGeom prst="rect">
            <a:avLst/>
          </a:prstGeom>
        </p:spPr>
      </p:pic>
      <p:sp>
        <p:nvSpPr>
          <p:cNvPr id="9" name="Square1"/>
          <p:cNvSpPr/>
          <p:nvPr/>
        </p:nvSpPr>
        <p:spPr>
          <a:xfrm>
            <a:off x="236499" y="515228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96" y="520277"/>
            <a:ext cx="1854785" cy="17087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898" y="510261"/>
            <a:ext cx="1882630" cy="1728785"/>
          </a:xfrm>
          <a:prstGeom prst="rect">
            <a:avLst/>
          </a:prstGeom>
        </p:spPr>
      </p:pic>
      <p:sp>
        <p:nvSpPr>
          <p:cNvPr id="23" name="Square1"/>
          <p:cNvSpPr/>
          <p:nvPr/>
        </p:nvSpPr>
        <p:spPr>
          <a:xfrm>
            <a:off x="2442490" y="52027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quare1"/>
          <p:cNvSpPr/>
          <p:nvPr/>
        </p:nvSpPr>
        <p:spPr>
          <a:xfrm>
            <a:off x="4749926" y="52027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quare1"/>
          <p:cNvSpPr/>
          <p:nvPr/>
        </p:nvSpPr>
        <p:spPr>
          <a:xfrm>
            <a:off x="7044898" y="52027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6" y="2893742"/>
            <a:ext cx="1866527" cy="16726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63" y="2893742"/>
            <a:ext cx="1839951" cy="16726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52" y="2893742"/>
            <a:ext cx="1819473" cy="16726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62" y="2893742"/>
            <a:ext cx="1915860" cy="1672684"/>
          </a:xfrm>
          <a:prstGeom prst="rect">
            <a:avLst/>
          </a:prstGeom>
        </p:spPr>
      </p:pic>
      <p:sp>
        <p:nvSpPr>
          <p:cNvPr id="30" name="Square1"/>
          <p:cNvSpPr/>
          <p:nvPr/>
        </p:nvSpPr>
        <p:spPr>
          <a:xfrm>
            <a:off x="298295" y="284260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quare1"/>
          <p:cNvSpPr/>
          <p:nvPr/>
        </p:nvSpPr>
        <p:spPr>
          <a:xfrm>
            <a:off x="2486677" y="284260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quare1"/>
          <p:cNvSpPr/>
          <p:nvPr/>
        </p:nvSpPr>
        <p:spPr>
          <a:xfrm>
            <a:off x="4772341" y="2842607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quare1"/>
          <p:cNvSpPr/>
          <p:nvPr/>
        </p:nvSpPr>
        <p:spPr>
          <a:xfrm>
            <a:off x="7027371" y="2838512"/>
            <a:ext cx="1928324" cy="17238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endParaRPr lang="en-GB" sz="2400" dirty="0">
              <a:ln w="19050">
                <a:noFill/>
              </a:ln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4" grpId="0" animBg="1"/>
      <p:bldP spid="25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750336" y="19918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BRIEF HISTORY OF AI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535196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</TotalTime>
  <Words>389</Words>
  <Application>Microsoft Macintosh PowerPoint</Application>
  <PresentationFormat>On-screen Show (16:9)</PresentationFormat>
  <Paragraphs>154</Paragraphs>
  <Slides>43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 Black</vt:lpstr>
      <vt:lpstr>Barlow</vt:lpstr>
      <vt:lpstr>Barlow Light</vt:lpstr>
      <vt:lpstr>Calibri</vt:lpstr>
      <vt:lpstr>Miriam Libre</vt:lpstr>
      <vt:lpstr>Arial</vt:lpstr>
      <vt:lpstr>Roderigo template</vt:lpstr>
      <vt:lpstr>  Introduction to Reinforcement Learning</vt:lpstr>
      <vt:lpstr>Agenda</vt:lpstr>
      <vt:lpstr>PowerPoint Presentation</vt:lpstr>
      <vt:lpstr>PowerPoint Presentation</vt:lpstr>
      <vt:lpstr>PowerPoint Presentation</vt:lpstr>
      <vt:lpstr>PowerPoint Presentation</vt:lpstr>
      <vt:lpstr>What about AI in real life ?</vt:lpstr>
      <vt:lpstr>PowerPoint Presentation</vt:lpstr>
      <vt:lpstr>A BRIEF HISTORY OF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HOW REINFORCEMENT LEARNING  WORKS  ?</vt:lpstr>
      <vt:lpstr>Reinforcement Learning is nothing but learning from mistakes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 Billion Notional</vt:lpstr>
      <vt:lpstr>PowerPoint Presentation</vt:lpstr>
      <vt:lpstr>Agenda</vt:lpstr>
      <vt:lpstr>BATTLE SNAKE</vt:lpstr>
      <vt:lpstr>PowerPoint Presentation</vt:lpstr>
      <vt:lpstr>PowerPoint Presentation</vt:lpstr>
      <vt:lpstr>THANKS!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Introduction to Reinforcement Learning</dc:title>
  <cp:lastModifiedBy>Dhanush Dharmaretnam</cp:lastModifiedBy>
  <cp:revision>46</cp:revision>
  <dcterms:modified xsi:type="dcterms:W3CDTF">2018-11-23T06:16:06Z</dcterms:modified>
</cp:coreProperties>
</file>